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98"/>
    <p:restoredTop sz="95890"/>
  </p:normalViewPr>
  <p:slideViewPr>
    <p:cSldViewPr snapToGrid="0">
      <p:cViewPr varScale="1">
        <p:scale>
          <a:sx n="73" d="100"/>
          <a:sy n="73" d="100"/>
        </p:scale>
        <p:origin x="872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wf.org/Educational-Resources/Wildlife-Guide/Wild-Places/Platte-Rive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oi.org/10.1002/ece3.615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7/S1464793105006950" TargetMode="External"/><Relationship Id="rId5" Type="http://schemas.openxmlformats.org/officeDocument/2006/relationships/image" Target="../media/image4.jpeg"/><Relationship Id="rId10" Type="http://schemas.openxmlformats.org/officeDocument/2006/relationships/hyperlink" Target="https://nrt.unl.edu/platte-river-basin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lowerplatte.org/who_we_are/about_lower_platte_river.html/title/central-flywa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Platte River | National Wildlife Federation">
            <a:extLst>
              <a:ext uri="{FF2B5EF4-FFF2-40B4-BE49-F238E27FC236}">
                <a16:creationId xmlns:a16="http://schemas.microsoft.com/office/drawing/2014/main" id="{74C2E368-8FD4-97E1-32ED-B3A30E4D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-2132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3D5F37-3BF2-7268-FC93-C075E9726307}"/>
              </a:ext>
            </a:extLst>
          </p:cNvPr>
          <p:cNvSpPr txBox="1"/>
          <p:nvPr/>
        </p:nvSpPr>
        <p:spPr>
          <a:xfrm>
            <a:off x="828710" y="325750"/>
            <a:ext cx="105302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That’s fishy… unraveling Platte River fish resilience in response to drought events.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EA08C-FB9E-8828-7676-EF13C92DB570}"/>
              </a:ext>
            </a:extLst>
          </p:cNvPr>
          <p:cNvSpPr txBox="1"/>
          <p:nvPr/>
        </p:nvSpPr>
        <p:spPr>
          <a:xfrm>
            <a:off x="3239509" y="1772300"/>
            <a:ext cx="5285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Jack Rodenburg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Advisor: Dr. Brigitte </a:t>
            </a:r>
            <a:r>
              <a:rPr lang="en-US" sz="2400" dirty="0" err="1">
                <a:solidFill>
                  <a:schemeClr val="bg1"/>
                </a:solidFill>
              </a:rPr>
              <a:t>Tenhumberg</a:t>
            </a:r>
            <a:r>
              <a:rPr lang="en-US" sz="2400" dirty="0">
                <a:solidFill>
                  <a:schemeClr val="bg1"/>
                </a:solidFill>
              </a:rPr>
              <a:t> Collaborators: Dr. Mark </a:t>
            </a:r>
            <a:r>
              <a:rPr lang="en-US" sz="2400" dirty="0" err="1">
                <a:solidFill>
                  <a:schemeClr val="bg1"/>
                </a:solidFill>
              </a:rPr>
              <a:t>Pegg</a:t>
            </a:r>
            <a:r>
              <a:rPr lang="en-US" sz="2400" dirty="0">
                <a:solidFill>
                  <a:schemeClr val="bg1"/>
                </a:solidFill>
              </a:rPr>
              <a:t> (SNR)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Dr. Dai Shizuka, Dr. Kate Lyons</a:t>
            </a:r>
          </a:p>
        </p:txBody>
      </p:sp>
      <p:pic>
        <p:nvPicPr>
          <p:cNvPr id="1028" name="Picture 4" descr="Shizuka to explore how population turnover changes birds' social networks |  Nebraska Today | University of Nebraska–Lincoln">
            <a:extLst>
              <a:ext uri="{FF2B5EF4-FFF2-40B4-BE49-F238E27FC236}">
                <a16:creationId xmlns:a16="http://schemas.microsoft.com/office/drawing/2014/main" id="{03C98374-768A-8847-55D9-3DA93780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94" y="3698787"/>
            <a:ext cx="4980016" cy="293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ate Lyons | Newsroom | University of Nebraska–Lincoln">
            <a:extLst>
              <a:ext uri="{FF2B5EF4-FFF2-40B4-BE49-F238E27FC236}">
                <a16:creationId xmlns:a16="http://schemas.microsoft.com/office/drawing/2014/main" id="{9E315A2E-312B-CF6D-8260-E6955B73A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16211" y="3698787"/>
            <a:ext cx="528559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essor Profile Image">
            <a:extLst>
              <a:ext uri="{FF2B5EF4-FFF2-40B4-BE49-F238E27FC236}">
                <a16:creationId xmlns:a16="http://schemas.microsoft.com/office/drawing/2014/main" id="{0AE333DB-E6EA-7852-9A8D-ED301F44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06" y="336588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57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Platte River | National Wildlife Federation">
            <a:extLst>
              <a:ext uri="{FF2B5EF4-FFF2-40B4-BE49-F238E27FC236}">
                <a16:creationId xmlns:a16="http://schemas.microsoft.com/office/drawing/2014/main" id="{74C2E368-8FD4-97E1-32ED-B3A30E4D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-2132" y="11081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EA08C-FB9E-8828-7676-EF13C92DB570}"/>
              </a:ext>
            </a:extLst>
          </p:cNvPr>
          <p:cNvSpPr txBox="1"/>
          <p:nvPr/>
        </p:nvSpPr>
        <p:spPr>
          <a:xfrm>
            <a:off x="3687188" y="225836"/>
            <a:ext cx="420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2D13E-120D-B88F-A06F-93D97F31E488}"/>
              </a:ext>
            </a:extLst>
          </p:cNvPr>
          <p:cNvSpPr txBox="1"/>
          <p:nvPr/>
        </p:nvSpPr>
        <p:spPr>
          <a:xfrm>
            <a:off x="300334" y="797934"/>
            <a:ext cx="122038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Freshwater ecosystems are biodiversity hotspots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Increasing human activity (recreational, industrial) puts these ecosystems at risk.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The Platte River Basin | National Science Foundation National Research  Traineeship (NRT) Program | Nebraska">
            <a:extLst>
              <a:ext uri="{FF2B5EF4-FFF2-40B4-BE49-F238E27FC236}">
                <a16:creationId xmlns:a16="http://schemas.microsoft.com/office/drawing/2014/main" id="{88ECF2BD-732C-E80A-1E5F-04AC11E5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97" y="1695355"/>
            <a:ext cx="9380437" cy="509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28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Platte River | National Wildlife Federation">
            <a:extLst>
              <a:ext uri="{FF2B5EF4-FFF2-40B4-BE49-F238E27FC236}">
                <a16:creationId xmlns:a16="http://schemas.microsoft.com/office/drawing/2014/main" id="{74C2E368-8FD4-97E1-32ED-B3A30E4D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-2132" y="11081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EA08C-FB9E-8828-7676-EF13C92DB570}"/>
              </a:ext>
            </a:extLst>
          </p:cNvPr>
          <p:cNvSpPr txBox="1"/>
          <p:nvPr/>
        </p:nvSpPr>
        <p:spPr>
          <a:xfrm>
            <a:off x="3687188" y="225836"/>
            <a:ext cx="420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F7F2F-805A-77B6-C423-155762D8625E}"/>
              </a:ext>
            </a:extLst>
          </p:cNvPr>
          <p:cNvSpPr txBox="1"/>
          <p:nvPr/>
        </p:nvSpPr>
        <p:spPr>
          <a:xfrm>
            <a:off x="566650" y="1086922"/>
            <a:ext cx="541852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Platte River and Platte River basin are home to thousands of species, as well as providing a crucial stop migrating birds (Central Flyway)</a:t>
            </a:r>
          </a:p>
          <a:p>
            <a:endParaRPr lang="en-US" dirty="0"/>
          </a:p>
        </p:txBody>
      </p:sp>
      <p:pic>
        <p:nvPicPr>
          <p:cNvPr id="3076" name="Picture 4" descr="Central Flyway">
            <a:extLst>
              <a:ext uri="{FF2B5EF4-FFF2-40B4-BE49-F238E27FC236}">
                <a16:creationId xmlns:a16="http://schemas.microsoft.com/office/drawing/2014/main" id="{C1C24CC2-44D8-D8DC-25B1-8D350EAD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004" y="1209222"/>
            <a:ext cx="5418522" cy="527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00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Platte River | National Wildlife Federation">
            <a:extLst>
              <a:ext uri="{FF2B5EF4-FFF2-40B4-BE49-F238E27FC236}">
                <a16:creationId xmlns:a16="http://schemas.microsoft.com/office/drawing/2014/main" id="{74C2E368-8FD4-97E1-32ED-B3A30E4D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-2132" y="11081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EA08C-FB9E-8828-7676-EF13C92DB570}"/>
              </a:ext>
            </a:extLst>
          </p:cNvPr>
          <p:cNvSpPr txBox="1"/>
          <p:nvPr/>
        </p:nvSpPr>
        <p:spPr>
          <a:xfrm>
            <a:off x="3993995" y="225836"/>
            <a:ext cx="420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Data</a:t>
            </a:r>
          </a:p>
        </p:txBody>
      </p:sp>
      <p:pic>
        <p:nvPicPr>
          <p:cNvPr id="5122" name="Picture 2" descr=".">
            <a:extLst>
              <a:ext uri="{FF2B5EF4-FFF2-40B4-BE49-F238E27FC236}">
                <a16:creationId xmlns:a16="http://schemas.microsoft.com/office/drawing/2014/main" id="{ABE0260F-00D5-87A1-0C8C-5A7F76A2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086922"/>
            <a:ext cx="6962775" cy="522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AAEDE1-A791-212C-8B7C-57E42BC9B4D3}"/>
              </a:ext>
            </a:extLst>
          </p:cNvPr>
          <p:cNvSpPr txBox="1"/>
          <p:nvPr/>
        </p:nvSpPr>
        <p:spPr>
          <a:xfrm>
            <a:off x="7753065" y="1096609"/>
            <a:ext cx="339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Dr. Mark </a:t>
            </a:r>
            <a:r>
              <a:rPr lang="en-US" dirty="0" err="1">
                <a:solidFill>
                  <a:schemeClr val="bg1"/>
                </a:solidFill>
              </a:rPr>
              <a:t>Pegg</a:t>
            </a:r>
            <a:r>
              <a:rPr lang="en-US" dirty="0">
                <a:solidFill>
                  <a:schemeClr val="bg1"/>
                </a:solidFill>
              </a:rPr>
              <a:t> (SNR)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D23C2-C1B9-8A4E-1A3D-84F208DE672F}"/>
              </a:ext>
            </a:extLst>
          </p:cNvPr>
          <p:cNvSpPr txBox="1"/>
          <p:nvPr/>
        </p:nvSpPr>
        <p:spPr>
          <a:xfrm>
            <a:off x="7060602" y="3977922"/>
            <a:ext cx="339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pallid sturgeon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79A54-40D7-35AB-2F8B-FC6657C5A07C}"/>
              </a:ext>
            </a:extLst>
          </p:cNvPr>
          <p:cNvSpPr txBox="1"/>
          <p:nvPr/>
        </p:nvSpPr>
        <p:spPr>
          <a:xfrm>
            <a:off x="550556" y="818848"/>
            <a:ext cx="33989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Dr. Mark </a:t>
            </a:r>
            <a:r>
              <a:rPr lang="en-US" dirty="0" err="1">
                <a:solidFill>
                  <a:schemeClr val="bg1"/>
                </a:solidFill>
              </a:rPr>
              <a:t>Pegg</a:t>
            </a:r>
            <a:r>
              <a:rPr lang="en-US" dirty="0">
                <a:solidFill>
                  <a:schemeClr val="bg1"/>
                </a:solidFill>
              </a:rPr>
              <a:t> (SNR) and his lab have been collecting fish and amphibian data on the Platte River since 2006.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far, not much analysis has been done, and relatively little is known about Platte River fish resilience.</a:t>
            </a:r>
          </a:p>
        </p:txBody>
      </p:sp>
    </p:spTree>
    <p:extLst>
      <p:ext uri="{BB962C8B-B14F-4D97-AF65-F5344CB8AC3E}">
        <p14:creationId xmlns:p14="http://schemas.microsoft.com/office/powerpoint/2010/main" val="26124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Platte River | National Wildlife Federation">
            <a:extLst>
              <a:ext uri="{FF2B5EF4-FFF2-40B4-BE49-F238E27FC236}">
                <a16:creationId xmlns:a16="http://schemas.microsoft.com/office/drawing/2014/main" id="{74C2E368-8FD4-97E1-32ED-B3A30E4D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-2132" y="11081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EA08C-FB9E-8828-7676-EF13C92DB570}"/>
              </a:ext>
            </a:extLst>
          </p:cNvPr>
          <p:cNvSpPr txBox="1"/>
          <p:nvPr/>
        </p:nvSpPr>
        <p:spPr>
          <a:xfrm>
            <a:off x="3986999" y="792973"/>
            <a:ext cx="420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D72AA6-A4D7-3779-A426-A3FF64E41374}"/>
              </a:ext>
            </a:extLst>
          </p:cNvPr>
          <p:cNvSpPr/>
          <p:nvPr/>
        </p:nvSpPr>
        <p:spPr>
          <a:xfrm>
            <a:off x="581025" y="2099591"/>
            <a:ext cx="11029950" cy="2954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AF60B-DF92-49FE-BFDD-3F7A2C7DA1C4}"/>
              </a:ext>
            </a:extLst>
          </p:cNvPr>
          <p:cNvSpPr txBox="1"/>
          <p:nvPr/>
        </p:nvSpPr>
        <p:spPr>
          <a:xfrm>
            <a:off x="1000142" y="2307397"/>
            <a:ext cx="106108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Compare diversity before and after 2012’s drought of the Platte River with various diversity indices (diversity, evenness, Shannon, Jaccard, Simpson).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Group and independently analyze drought response across various categorization methods: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Origin or Role: (native, invasive, recreational)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Functional groups (primary consumer, secondary consumer, predator).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Body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1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Platte River | National Wildlife Federation">
            <a:extLst>
              <a:ext uri="{FF2B5EF4-FFF2-40B4-BE49-F238E27FC236}">
                <a16:creationId xmlns:a16="http://schemas.microsoft.com/office/drawing/2014/main" id="{74C2E368-8FD4-97E1-32ED-B3A30E4D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-2132" y="11081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EA08C-FB9E-8828-7676-EF13C92DB570}"/>
              </a:ext>
            </a:extLst>
          </p:cNvPr>
          <p:cNvSpPr txBox="1"/>
          <p:nvPr/>
        </p:nvSpPr>
        <p:spPr>
          <a:xfrm>
            <a:off x="3986999" y="1232740"/>
            <a:ext cx="420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Objectives (if time)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D72AA6-A4D7-3779-A426-A3FF64E41374}"/>
              </a:ext>
            </a:extLst>
          </p:cNvPr>
          <p:cNvSpPr/>
          <p:nvPr/>
        </p:nvSpPr>
        <p:spPr>
          <a:xfrm>
            <a:off x="581025" y="2564898"/>
            <a:ext cx="11029950" cy="2585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AF60B-DF92-49FE-BFDD-3F7A2C7DA1C4}"/>
              </a:ext>
            </a:extLst>
          </p:cNvPr>
          <p:cNvSpPr txBox="1"/>
          <p:nvPr/>
        </p:nvSpPr>
        <p:spPr>
          <a:xfrm>
            <a:off x="962042" y="2676729"/>
            <a:ext cx="106108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Select interesting sample species from each categorization. For example sturgeon (native), catfish (native, recreational), and carp (invasive).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Formulate matrix population models that fit the observed survival rates for 2012 drought response for the selected species. 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Investigate the relationship between populations and diversity across river flow rate and depth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Platte River | National Wildlife Federation">
            <a:extLst>
              <a:ext uri="{FF2B5EF4-FFF2-40B4-BE49-F238E27FC236}">
                <a16:creationId xmlns:a16="http://schemas.microsoft.com/office/drawing/2014/main" id="{74C2E368-8FD4-97E1-32ED-B3A30E4D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-2132" y="11081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EA08C-FB9E-8828-7676-EF13C92DB570}"/>
              </a:ext>
            </a:extLst>
          </p:cNvPr>
          <p:cNvSpPr txBox="1"/>
          <p:nvPr/>
        </p:nvSpPr>
        <p:spPr>
          <a:xfrm>
            <a:off x="3986999" y="1232740"/>
            <a:ext cx="420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D72AA6-A4D7-3779-A426-A3FF64E41374}"/>
              </a:ext>
            </a:extLst>
          </p:cNvPr>
          <p:cNvSpPr/>
          <p:nvPr/>
        </p:nvSpPr>
        <p:spPr>
          <a:xfrm>
            <a:off x="581025" y="2557463"/>
            <a:ext cx="11029950" cy="3186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AF60B-DF92-49FE-BFDD-3F7A2C7DA1C4}"/>
              </a:ext>
            </a:extLst>
          </p:cNvPr>
          <p:cNvSpPr txBox="1"/>
          <p:nvPr/>
        </p:nvSpPr>
        <p:spPr>
          <a:xfrm>
            <a:off x="962042" y="2676729"/>
            <a:ext cx="106108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Calculate and plot various diversity indices across time for all species.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Calculate and compare resilience across multiple species categorization methods (origin/role, functional group, body size).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Analyze survival rates for sample species from various categories, (sturgeon - native, carp - invasive, catfish - native/recreational).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Create Leslie matrix population models for each sample species.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Compare various populations and diversity indices against river depth and flow rate.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1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Platte River | National Wildlife Federation">
            <a:extLst>
              <a:ext uri="{FF2B5EF4-FFF2-40B4-BE49-F238E27FC236}">
                <a16:creationId xmlns:a16="http://schemas.microsoft.com/office/drawing/2014/main" id="{74C2E368-8FD4-97E1-32ED-B3A30E4D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-2132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3D5F37-3BF2-7268-FC93-C075E9726307}"/>
              </a:ext>
            </a:extLst>
          </p:cNvPr>
          <p:cNvSpPr txBox="1"/>
          <p:nvPr/>
        </p:nvSpPr>
        <p:spPr>
          <a:xfrm>
            <a:off x="1454149" y="325750"/>
            <a:ext cx="9733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EA08C-FB9E-8828-7676-EF13C92DB570}"/>
              </a:ext>
            </a:extLst>
          </p:cNvPr>
          <p:cNvSpPr txBox="1"/>
          <p:nvPr/>
        </p:nvSpPr>
        <p:spPr>
          <a:xfrm>
            <a:off x="3687188" y="225836"/>
            <a:ext cx="420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E7F5BC-94F8-8845-425D-0B96C8D79347}"/>
              </a:ext>
            </a:extLst>
          </p:cNvPr>
          <p:cNvSpPr/>
          <p:nvPr/>
        </p:nvSpPr>
        <p:spPr>
          <a:xfrm>
            <a:off x="635620" y="1095191"/>
            <a:ext cx="10741175" cy="4834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2D13E-120D-B88F-A06F-93D97F31E488}"/>
              </a:ext>
            </a:extLst>
          </p:cNvPr>
          <p:cNvSpPr txBox="1"/>
          <p:nvPr/>
        </p:nvSpPr>
        <p:spPr>
          <a:xfrm>
            <a:off x="635620" y="1130699"/>
            <a:ext cx="105519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Dudgeon, David, Angela H. Arthington, Mark O. Gessner, Zen-Ichiro Kawabata, Duncan J.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Knowler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Christian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Lévêque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Robert J.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Naiman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et al. “Freshwater Biodiversity: Importance, Threats, Status and Conservation Challenges.”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Biological Reviews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81, no. 02 (May 2006): 163.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6"/>
              </a:rPr>
              <a:t>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Cambria" panose="02040503050406030204" pitchFamily="18" charset="0"/>
                <a:hlinkClick r:id="rId6"/>
              </a:rPr>
              <a:t>https://doi.org/10.1017/S1464793105006950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Hamel, Martin Joseph. “DETERMINING SCAPHIRHYNCHUS STURGEON POPULATION DEMOGRAPHICS AND DYNAMICS: IMPLICATIONS FOR RANGE-WIDE MANAGEMENT, RECOVERY, AND CONSERVATION,” (2013, UNL PhD Thesis)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Goto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Daisuke, Martin J. Hamel, Mark A.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Pegg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Jeremy J.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Hammen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Matthew L. Rugg, and Valery E. Forbes. “Divergent Density Feedback Control of Migratory Predator Recovery Following Sex‐biased Perturbations.” 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Ecology and Evolution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10, no. 9 (May 2020): 3954–67.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7"/>
              </a:rPr>
              <a:t>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Cambria" panose="02040503050406030204" pitchFamily="18" charset="0"/>
                <a:hlinkClick r:id="rId7"/>
              </a:rPr>
              <a:t>https://doi.org/10.1002/ece3.6153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Blank, Aaron J. “CHANNEL CATFISH POPULATION DYNAMICS, ABUNDANCE ESTIMATES, AND SHORT-TERM TRENDS IN THE PLATTE RIVER, NEBRASKA,” (2012, UNL PhD Thesis)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</a:rPr>
              <a:t>Image References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8"/>
              </a:rPr>
              <a:t>https://www.nwf.org/Educational-Resources/Wildlife-Guide/Wild-Places/Platte-River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hlinkClick r:id="rId9"/>
              </a:rPr>
              <a:t>https://www.lowerplatte.org/who_we_are/about_lower_platte_river.html/title/central-flyway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hlinkClick r:id="rId10"/>
              </a:rPr>
              <a:t>https://nrt.unl.edu/platte-river-basin</a:t>
            </a: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63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291</TotalTime>
  <Words>602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Cambria</vt:lpstr>
      <vt:lpstr>MS Shell Dlg 2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Rodenburg</dc:creator>
  <cp:lastModifiedBy>Jack Rodenburg</cp:lastModifiedBy>
  <cp:revision>2</cp:revision>
  <dcterms:created xsi:type="dcterms:W3CDTF">2023-10-24T13:11:56Z</dcterms:created>
  <dcterms:modified xsi:type="dcterms:W3CDTF">2023-10-24T18:03:47Z</dcterms:modified>
</cp:coreProperties>
</file>